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3" r:id="rId6"/>
    <p:sldId id="261" r:id="rId7"/>
    <p:sldId id="262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0A2B8-39B1-479F-9C34-EAF89D688EE4}" type="datetimeFigureOut">
              <a:rPr lang="en-CA" smtClean="0"/>
              <a:t>2020-12-07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2A4366B5-22C0-4F42-856A-F795EAC0FA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012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0A2B8-39B1-479F-9C34-EAF89D688EE4}" type="datetimeFigureOut">
              <a:rPr lang="en-CA" smtClean="0"/>
              <a:t>2020-12-07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2A4366B5-22C0-4F42-856A-F795EAC0FA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4450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0A2B8-39B1-479F-9C34-EAF89D688EE4}" type="datetimeFigureOut">
              <a:rPr lang="en-CA" smtClean="0"/>
              <a:t>2020-12-07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2A4366B5-22C0-4F42-856A-F795EAC0FA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6487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0A2B8-39B1-479F-9C34-EAF89D688EE4}" type="datetimeFigureOut">
              <a:rPr lang="en-CA" smtClean="0"/>
              <a:t>2020-12-07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A4366B5-22C0-4F42-856A-F795EAC0FADA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2689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0A2B8-39B1-479F-9C34-EAF89D688EE4}" type="datetimeFigureOut">
              <a:rPr lang="en-CA" smtClean="0"/>
              <a:t>2020-12-07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A4366B5-22C0-4F42-856A-F795EAC0FA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6192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0A2B8-39B1-479F-9C34-EAF89D688EE4}" type="datetimeFigureOut">
              <a:rPr lang="en-CA" smtClean="0"/>
              <a:t>2020-12-07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366B5-22C0-4F42-856A-F795EAC0FA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3631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0A2B8-39B1-479F-9C34-EAF89D688EE4}" type="datetimeFigureOut">
              <a:rPr lang="en-CA" smtClean="0"/>
              <a:t>2020-12-07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366B5-22C0-4F42-856A-F795EAC0FA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444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0A2B8-39B1-479F-9C34-EAF89D688EE4}" type="datetimeFigureOut">
              <a:rPr lang="en-CA" smtClean="0"/>
              <a:t>2020-12-07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366B5-22C0-4F42-856A-F795EAC0FA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8290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76A0A2B8-39B1-479F-9C34-EAF89D688EE4}" type="datetimeFigureOut">
              <a:rPr lang="en-CA" smtClean="0"/>
              <a:t>2020-12-07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2A4366B5-22C0-4F42-856A-F795EAC0FA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8228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0A2B8-39B1-479F-9C34-EAF89D688EE4}" type="datetimeFigureOut">
              <a:rPr lang="en-CA" smtClean="0"/>
              <a:t>2020-12-07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366B5-22C0-4F42-856A-F795EAC0FA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2873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0A2B8-39B1-479F-9C34-EAF89D688EE4}" type="datetimeFigureOut">
              <a:rPr lang="en-CA" smtClean="0"/>
              <a:t>2020-12-07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2A4366B5-22C0-4F42-856A-F795EAC0FA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576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0A2B8-39B1-479F-9C34-EAF89D688EE4}" type="datetimeFigureOut">
              <a:rPr lang="en-CA" smtClean="0"/>
              <a:t>2020-12-07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366B5-22C0-4F42-856A-F795EAC0FA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704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0A2B8-39B1-479F-9C34-EAF89D688EE4}" type="datetimeFigureOut">
              <a:rPr lang="en-CA" smtClean="0"/>
              <a:t>2020-12-07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366B5-22C0-4F42-856A-F795EAC0FA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7575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0A2B8-39B1-479F-9C34-EAF89D688EE4}" type="datetimeFigureOut">
              <a:rPr lang="en-CA" smtClean="0"/>
              <a:t>2020-12-07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366B5-22C0-4F42-856A-F795EAC0FA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5895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0A2B8-39B1-479F-9C34-EAF89D688EE4}" type="datetimeFigureOut">
              <a:rPr lang="en-CA" smtClean="0"/>
              <a:t>2020-12-07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366B5-22C0-4F42-856A-F795EAC0FA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5213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0A2B8-39B1-479F-9C34-EAF89D688EE4}" type="datetimeFigureOut">
              <a:rPr lang="en-CA" smtClean="0"/>
              <a:t>2020-12-07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366B5-22C0-4F42-856A-F795EAC0FA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0089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0A2B8-39B1-479F-9C34-EAF89D688EE4}" type="datetimeFigureOut">
              <a:rPr lang="en-CA" smtClean="0"/>
              <a:t>2020-12-07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366B5-22C0-4F42-856A-F795EAC0FA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1168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0A2B8-39B1-479F-9C34-EAF89D688EE4}" type="datetimeFigureOut">
              <a:rPr lang="en-CA" smtClean="0"/>
              <a:t>2020-12-07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366B5-22C0-4F42-856A-F795EAC0FA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87682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9C538-2159-4052-94F7-B61FBFD74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000" dirty="0"/>
              <a:t>What is Statistics?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95071-3DF7-4351-9BB9-4F6C5CB6D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97666"/>
          </a:xfrm>
        </p:spPr>
        <p:txBody>
          <a:bodyPr>
            <a:normAutofit fontScale="92500"/>
          </a:bodyPr>
          <a:lstStyle/>
          <a:p>
            <a:r>
              <a:rPr lang="en-CA" sz="3500" dirty="0"/>
              <a:t>Statistics is a branch of math that is concerned with the collection and analysis of data.</a:t>
            </a:r>
          </a:p>
          <a:p>
            <a:r>
              <a:rPr lang="en-CA" sz="3500" dirty="0"/>
              <a:t>It uses numbers to give us insight into real-life situations.</a:t>
            </a:r>
          </a:p>
          <a:p>
            <a:r>
              <a:rPr lang="en-CA" sz="3500" dirty="0"/>
              <a:t>For example, how many men and women there are in a population is determined by statistics.</a:t>
            </a:r>
          </a:p>
          <a:p>
            <a:r>
              <a:rPr lang="en-CA" sz="3500" dirty="0"/>
              <a:t>Can you think of another example?</a:t>
            </a:r>
          </a:p>
        </p:txBody>
      </p:sp>
    </p:spTree>
    <p:extLst>
      <p:ext uri="{BB962C8B-B14F-4D97-AF65-F5344CB8AC3E}">
        <p14:creationId xmlns:p14="http://schemas.microsoft.com/office/powerpoint/2010/main" val="1608552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1D75F-AA84-4E69-BEF2-4CE2FD402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How to Choose the Best Measure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00272-DAFC-4785-934E-B857B5A97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67340"/>
            <a:ext cx="9613861" cy="4465982"/>
          </a:xfrm>
        </p:spPr>
        <p:txBody>
          <a:bodyPr>
            <a:normAutofit fontScale="92500" lnSpcReduction="20000"/>
          </a:bodyPr>
          <a:lstStyle/>
          <a:p>
            <a:r>
              <a:rPr lang="en-CA" sz="3800" dirty="0"/>
              <a:t>Mean: When there are no outliers</a:t>
            </a:r>
          </a:p>
          <a:p>
            <a:r>
              <a:rPr lang="en-CA" sz="3800" dirty="0"/>
              <a:t>Median: When an outlier will greatly influence the mean</a:t>
            </a:r>
          </a:p>
          <a:p>
            <a:r>
              <a:rPr lang="en-CA" sz="3800" dirty="0"/>
              <a:t>Mode: When you have data that is categorical. This means that the data can be placed in a category such as shoe size or favourite colour</a:t>
            </a:r>
          </a:p>
          <a:p>
            <a:r>
              <a:rPr lang="en-CA" sz="3800" dirty="0"/>
              <a:t>Outlier: A data value that is much less or much greater than the other data values.</a:t>
            </a:r>
          </a:p>
          <a:p>
            <a:pPr lvl="1"/>
            <a:r>
              <a:rPr lang="en-CA" sz="3200" dirty="0">
                <a:latin typeface="Times New Roman" panose="02020603050405020304" pitchFamily="18" charset="0"/>
              </a:rPr>
              <a:t>Example: 0%, 89%, 75%, 72%, 75%, 85%</a:t>
            </a:r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62449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724CD-2A70-4B60-93E4-4C8FAF0AA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000" dirty="0"/>
              <a:t>How to Choose the Best Measure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7E0EE-A2AB-47C8-898C-BB734C4BD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14330"/>
            <a:ext cx="9613861" cy="4704521"/>
          </a:xfrm>
        </p:spPr>
        <p:txBody>
          <a:bodyPr>
            <a:noAutofit/>
          </a:bodyPr>
          <a:lstStyle/>
          <a:p>
            <a:r>
              <a:rPr lang="en-CA" sz="2800" dirty="0"/>
              <a:t>Mr. Chang’s favourite fruit</a:t>
            </a:r>
          </a:p>
          <a:p>
            <a:r>
              <a:rPr lang="en-CA" sz="2800" dirty="0"/>
              <a:t>Answer: Mode (it is categorical data)</a:t>
            </a:r>
          </a:p>
          <a:p>
            <a:r>
              <a:rPr lang="en-CA" sz="2800" dirty="0"/>
              <a:t>The weight of 5 bags of cookies 150 g, 107 g, 104 g, 106 g, 103 g</a:t>
            </a:r>
          </a:p>
          <a:p>
            <a:r>
              <a:rPr lang="en-CA" sz="2800" dirty="0"/>
              <a:t>Answer: Mean</a:t>
            </a:r>
          </a:p>
          <a:p>
            <a:r>
              <a:rPr lang="en-CA" sz="2800" dirty="0"/>
              <a:t>Average wage of 7 employees are manager, $6000, cook, $2000, and 5 servers at $100 each</a:t>
            </a:r>
          </a:p>
          <a:p>
            <a:r>
              <a:rPr lang="en-CA" sz="2800" dirty="0"/>
              <a:t>Answer: Median</a:t>
            </a:r>
          </a:p>
          <a:p>
            <a:r>
              <a:rPr lang="en-CA" sz="2800" dirty="0"/>
              <a:t>Flavour of potato chips to order</a:t>
            </a:r>
          </a:p>
          <a:p>
            <a:r>
              <a:rPr lang="en-CA" sz="2800" dirty="0"/>
              <a:t>Answer: Mode</a:t>
            </a:r>
          </a:p>
        </p:txBody>
      </p:sp>
    </p:spTree>
    <p:extLst>
      <p:ext uri="{BB962C8B-B14F-4D97-AF65-F5344CB8AC3E}">
        <p14:creationId xmlns:p14="http://schemas.microsoft.com/office/powerpoint/2010/main" val="265870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70D98-76AC-4239-9DEF-4C3B283F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000" dirty="0"/>
              <a:t>Using Statistics for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56E85-3D04-4F31-9D9D-17E94ABCC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sz="3500" dirty="0"/>
              <a:t>In order to use Statistics, we must have some data</a:t>
            </a:r>
          </a:p>
          <a:p>
            <a:r>
              <a:rPr lang="en-CA" sz="3500" dirty="0"/>
              <a:t>Data are numbers that represent real things or ideas</a:t>
            </a:r>
          </a:p>
          <a:p>
            <a:r>
              <a:rPr lang="en-CA" sz="3500" dirty="0"/>
              <a:t>If we collect data on different things and put them together, we create a Data Set.</a:t>
            </a:r>
          </a:p>
          <a:p>
            <a:pPr marL="514350" indent="-514350">
              <a:buFont typeface="+mj-lt"/>
              <a:buAutoNum type="arabicParenR"/>
            </a:pPr>
            <a:endParaRPr lang="en-CA" sz="3500" dirty="0"/>
          </a:p>
          <a:p>
            <a:pPr marL="514350" indent="-514350">
              <a:buFont typeface="+mj-lt"/>
              <a:buAutoNum type="arabicParenR"/>
            </a:pPr>
            <a:r>
              <a:rPr lang="en-CA" sz="3500" dirty="0"/>
              <a:t>Measures of Central Tendency: Ways in which we can describe a data set using a single meaningful number.</a:t>
            </a:r>
          </a:p>
        </p:txBody>
      </p:sp>
    </p:spTree>
    <p:extLst>
      <p:ext uri="{BB962C8B-B14F-4D97-AF65-F5344CB8AC3E}">
        <p14:creationId xmlns:p14="http://schemas.microsoft.com/office/powerpoint/2010/main" val="2979132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FFF15-5B16-4960-B83F-D3DB1D0ED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000" dirty="0"/>
              <a:t>Using Statistics for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C888E-E61B-40E6-908E-3D28A60B1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84414"/>
          </a:xfrm>
        </p:spPr>
        <p:txBody>
          <a:bodyPr>
            <a:normAutofit/>
          </a:bodyPr>
          <a:lstStyle/>
          <a:p>
            <a:pPr marL="514350" indent="-514350">
              <a:buAutoNum type="arabicParenR" startAt="2"/>
            </a:pPr>
            <a:r>
              <a:rPr lang="en-CA" sz="3000" dirty="0"/>
              <a:t>Mean: </a:t>
            </a:r>
            <a:r>
              <a:rPr lang="en-US" sz="3000" dirty="0"/>
              <a:t>The sum of all values in a data set divided by the total number of items in the set.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3000" dirty="0"/>
              <a:t>3)  Median: the middle number when data are arranged in numerical order (least to greatest). If there are an even number of items in a data set, there will be two items “in the middle”. The Mean of these two numbers is the Median.</a:t>
            </a:r>
            <a:endParaRPr lang="en-CA" sz="30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85237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3D84E-03B0-45F7-B94D-5C2899057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000" dirty="0"/>
              <a:t>Let’s Practice</a:t>
            </a:r>
          </a:p>
        </p:txBody>
      </p:sp>
      <p:pic>
        <p:nvPicPr>
          <p:cNvPr id="9" name="Content Placeholder 8" descr="Text&#10;&#10;Description automatically generated">
            <a:extLst>
              <a:ext uri="{FF2B5EF4-FFF2-40B4-BE49-F238E27FC236}">
                <a16:creationId xmlns:a16="http://schemas.microsoft.com/office/drawing/2014/main" id="{E73539C5-8DF0-4D49-A733-C082CB94B2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62" y="2627128"/>
            <a:ext cx="10885475" cy="1846397"/>
          </a:xfrm>
        </p:spPr>
      </p:pic>
    </p:spTree>
    <p:extLst>
      <p:ext uri="{BB962C8B-B14F-4D97-AF65-F5344CB8AC3E}">
        <p14:creationId xmlns:p14="http://schemas.microsoft.com/office/powerpoint/2010/main" val="2913466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F01AF-F204-4B64-AC53-B706AFE21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000" dirty="0"/>
              <a:t>Let’s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2EDD0-5120-4346-AF6E-6592C378B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34222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CA" sz="3500" dirty="0"/>
              <a:t>Over five seasons, a hockey player scored the following goals each season: 15, 35, 30, 25, 32. Find the mean and the median.</a:t>
            </a:r>
          </a:p>
          <a:p>
            <a:pPr marL="514350" indent="-514350">
              <a:buFont typeface="+mj-lt"/>
              <a:buAutoNum type="arabicParenR"/>
            </a:pPr>
            <a:r>
              <a:rPr lang="en-CA" sz="3500" dirty="0"/>
              <a:t>Gas prices over a four-week period changed each week in the following way: 94.3, 92.1, 89.4, 91.8. Find the mean and the median. If on the fifth week, the price jumps up to 95.9, what would be the new mean and median?</a:t>
            </a:r>
          </a:p>
        </p:txBody>
      </p:sp>
    </p:spTree>
    <p:extLst>
      <p:ext uri="{BB962C8B-B14F-4D97-AF65-F5344CB8AC3E}">
        <p14:creationId xmlns:p14="http://schemas.microsoft.com/office/powerpoint/2010/main" val="1844842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FFF15-5B16-4960-B83F-D3DB1D0ED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000" dirty="0"/>
              <a:t>Using Statistics for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C1C888E-E61B-40E6-908E-3D28A60B118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0321" y="2336872"/>
                <a:ext cx="9613861" cy="424945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CA" sz="3000" dirty="0"/>
                  <a:t>4)  Mode: The number that occurs most often within a data set. There can be one mode, more than one, or no mode.</a:t>
                </a:r>
              </a:p>
              <a:p>
                <a:pPr marL="0" indent="0">
                  <a:buNone/>
                </a:pPr>
                <a:endParaRPr lang="en-US" sz="2800" dirty="0"/>
              </a:p>
              <a:p>
                <a:pPr marL="514350" indent="-514350">
                  <a:buAutoNum type="arabicParenR" startAt="5"/>
                </a:pPr>
                <a:r>
                  <a:rPr lang="en-US" sz="3000" dirty="0"/>
                  <a:t>Range: It is the difference between the greatest and smallest numbers in the data set. It tells us how spread out the data are. It can be expressed by the following equation: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000" b="0" i="1" smtClean="0">
                          <a:latin typeface="Cambria Math" panose="02040503050406030204" pitchFamily="18" charset="0"/>
                        </a:rPr>
                        <m:t>𝑅𝑎𝑛𝑔𝑒</m:t>
                      </m:r>
                      <m:d>
                        <m:dPr>
                          <m:ctrlPr>
                            <a:rPr lang="en-CA" sz="3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CA" sz="30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d>
                      <m:r>
                        <a:rPr lang="en-CA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CA" sz="3000" b="0" i="1" smtClean="0">
                          <a:latin typeface="Cambria Math" panose="02040503050406030204" pitchFamily="18" charset="0"/>
                        </a:rPr>
                        <m:t>𝑀𝑎𝑥</m:t>
                      </m:r>
                      <m:r>
                        <a:rPr lang="en-CA" sz="3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CA" sz="3000" b="0" i="1" smtClean="0">
                          <a:latin typeface="Cambria Math" panose="02040503050406030204" pitchFamily="18" charset="0"/>
                        </a:rPr>
                        <m:t>𝑀𝑖𝑛</m:t>
                      </m:r>
                    </m:oMath>
                  </m:oMathPara>
                </a14:m>
                <a:endParaRPr lang="en-CA" sz="3000" dirty="0"/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C1C888E-E61B-40E6-908E-3D28A60B118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0321" y="2336872"/>
                <a:ext cx="9613861" cy="4249457"/>
              </a:xfrm>
              <a:blipFill>
                <a:blip r:embed="rId2"/>
                <a:stretch>
                  <a:fillRect l="-1522" t="-2869" r="-82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144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3D84E-03B0-45F7-B94D-5C2899057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000" dirty="0"/>
              <a:t>Let’s Practice</a:t>
            </a:r>
          </a:p>
        </p:txBody>
      </p:sp>
      <p:pic>
        <p:nvPicPr>
          <p:cNvPr id="9" name="Content Placeholder 8" descr="Text&#10;&#10;Description automatically generated">
            <a:extLst>
              <a:ext uri="{FF2B5EF4-FFF2-40B4-BE49-F238E27FC236}">
                <a16:creationId xmlns:a16="http://schemas.microsoft.com/office/drawing/2014/main" id="{E73539C5-8DF0-4D49-A733-C082CB94B2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62" y="2627128"/>
            <a:ext cx="10885475" cy="1846397"/>
          </a:xfrm>
        </p:spPr>
      </p:pic>
    </p:spTree>
    <p:extLst>
      <p:ext uri="{BB962C8B-B14F-4D97-AF65-F5344CB8AC3E}">
        <p14:creationId xmlns:p14="http://schemas.microsoft.com/office/powerpoint/2010/main" val="4263285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F01AF-F204-4B64-AC53-B706AFE21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000" dirty="0"/>
              <a:t>Let’s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2EDD0-5120-4346-AF6E-6592C378B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33600"/>
            <a:ext cx="9908166" cy="454549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CA" sz="3500" dirty="0"/>
              <a:t>The top five marks for a grade 7 math test were as follows: 90, 85, 87, 94, 83. What is the mode and range for these top marks?</a:t>
            </a:r>
          </a:p>
          <a:p>
            <a:pPr marL="514350" indent="-514350">
              <a:buFont typeface="+mj-lt"/>
              <a:buAutoNum type="arabicParenR"/>
            </a:pPr>
            <a:r>
              <a:rPr lang="en-CA" sz="3500" dirty="0"/>
              <a:t>The height of a tree is measured over four years. Each year, the extra growth was recorded as follows: 1 m, 2 m, 4 m, 3 m. What is the mode and range of the growth? If during the fifth year the tree gains an additional 3 m of height, how would the range and mode change?</a:t>
            </a:r>
          </a:p>
        </p:txBody>
      </p:sp>
    </p:spTree>
    <p:extLst>
      <p:ext uri="{BB962C8B-B14F-4D97-AF65-F5344CB8AC3E}">
        <p14:creationId xmlns:p14="http://schemas.microsoft.com/office/powerpoint/2010/main" val="3012541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B2F5B-E45E-4AFF-9D0C-B40B32EBA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000" dirty="0"/>
              <a:t>The Best Measure of Central Tendency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8A664-51AC-4E57-916E-714242FF7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3500" dirty="0"/>
              <a:t>Sometimes data sets are better represented by one measure more than another</a:t>
            </a:r>
          </a:p>
          <a:p>
            <a:r>
              <a:rPr lang="en-CA" sz="3500" dirty="0"/>
              <a:t>For example, the mean might be a better representation of the data set than the median</a:t>
            </a:r>
          </a:p>
          <a:p>
            <a:r>
              <a:rPr lang="en-CA" sz="3500" dirty="0"/>
              <a:t>In these cases, it is important to be able to figure out which measure best fits the situation</a:t>
            </a:r>
          </a:p>
        </p:txBody>
      </p:sp>
    </p:spTree>
    <p:extLst>
      <p:ext uri="{BB962C8B-B14F-4D97-AF65-F5344CB8AC3E}">
        <p14:creationId xmlns:p14="http://schemas.microsoft.com/office/powerpoint/2010/main" val="359619458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6882</TotalTime>
  <Words>680</Words>
  <Application>Microsoft Office PowerPoint</Application>
  <PresentationFormat>Widescreen</PresentationFormat>
  <Paragraphs>47</Paragraphs>
  <Slides>11</Slides>
  <Notes>0</Notes>
  <HiddenSlides>5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Cambria Math</vt:lpstr>
      <vt:lpstr>Times New Roman</vt:lpstr>
      <vt:lpstr>Trebuchet MS</vt:lpstr>
      <vt:lpstr>Berlin</vt:lpstr>
      <vt:lpstr>What is Statistics?</vt:lpstr>
      <vt:lpstr>Using Statistics for Analysis</vt:lpstr>
      <vt:lpstr>Using Statistics for Analysis</vt:lpstr>
      <vt:lpstr>Let’s Practice</vt:lpstr>
      <vt:lpstr>Let’s Practice</vt:lpstr>
      <vt:lpstr>Using Statistics for Analysis</vt:lpstr>
      <vt:lpstr>Let’s Practice</vt:lpstr>
      <vt:lpstr>Let’s Practice</vt:lpstr>
      <vt:lpstr>The Best Measure of Central Tendency</vt:lpstr>
      <vt:lpstr>How to Choose the Best Measure</vt:lpstr>
      <vt:lpstr>How to Choose the Best Measure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Statistics</dc:title>
  <dc:creator>Sean Murphy</dc:creator>
  <cp:lastModifiedBy>Harrietha, Krista    (ASD-W)</cp:lastModifiedBy>
  <cp:revision>16</cp:revision>
  <dcterms:created xsi:type="dcterms:W3CDTF">2020-11-24T04:17:27Z</dcterms:created>
  <dcterms:modified xsi:type="dcterms:W3CDTF">2020-12-07T14:01:12Z</dcterms:modified>
</cp:coreProperties>
</file>