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438" r:id="rId2"/>
    <p:sldId id="335" r:id="rId3"/>
    <p:sldId id="347" r:id="rId4"/>
    <p:sldId id="354" r:id="rId5"/>
    <p:sldId id="356" r:id="rId6"/>
    <p:sldId id="375" r:id="rId7"/>
    <p:sldId id="378" r:id="rId8"/>
    <p:sldId id="379" r:id="rId9"/>
    <p:sldId id="373" r:id="rId10"/>
    <p:sldId id="395" r:id="rId11"/>
    <p:sldId id="396" r:id="rId12"/>
    <p:sldId id="398" r:id="rId13"/>
    <p:sldId id="381" r:id="rId14"/>
    <p:sldId id="383" r:id="rId15"/>
    <p:sldId id="399" r:id="rId16"/>
    <p:sldId id="402" r:id="rId17"/>
    <p:sldId id="405" r:id="rId18"/>
    <p:sldId id="406" r:id="rId19"/>
    <p:sldId id="407" r:id="rId20"/>
    <p:sldId id="411" r:id="rId21"/>
    <p:sldId id="436" r:id="rId22"/>
    <p:sldId id="415" r:id="rId23"/>
    <p:sldId id="419" r:id="rId24"/>
    <p:sldId id="421" r:id="rId25"/>
    <p:sldId id="420" r:id="rId26"/>
    <p:sldId id="425" r:id="rId27"/>
    <p:sldId id="427" r:id="rId28"/>
    <p:sldId id="428" r:id="rId29"/>
    <p:sldId id="429" r:id="rId30"/>
    <p:sldId id="434" r:id="rId31"/>
    <p:sldId id="43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ECFF"/>
    <a:srgbClr val="FFE5FF"/>
    <a:srgbClr val="FFCCFF"/>
    <a:srgbClr val="FF99CC"/>
    <a:srgbClr val="FF6699"/>
    <a:srgbClr val="99CCFF"/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F567-3AED-46EC-B87A-45A5B1CCE8E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48F6-02DF-4546-8981-362E0577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1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9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2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28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3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18416" y="3359350"/>
            <a:ext cx="12192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500" b="1" i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division!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9878" y="763058"/>
            <a:ext cx="7410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LONG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3552" y="500052"/>
            <a:ext cx="1147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5050"/>
                </a:solidFill>
                <a:latin typeface="Impact" pitchFamily="34" charset="0"/>
              </a:rPr>
              <a:t>IT’S ONLY…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4930" y="5064241"/>
            <a:ext cx="1147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rgbClr val="FF5050"/>
                </a:solidFill>
                <a:latin typeface="Impact" pitchFamily="34" charset="0"/>
              </a:rPr>
              <a:t>GUIDED PRACTICE: A TWO-DIGIT DIVIDEND!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1454" y="5883055"/>
            <a:ext cx="1147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i="1" dirty="0">
                <a:latin typeface="Impact" pitchFamily="34" charset="0"/>
              </a:rPr>
              <a:t>    </a:t>
            </a:r>
            <a:r>
              <a:rPr lang="en-US" i="1" dirty="0">
                <a:latin typeface="Impact" pitchFamily="34" charset="0"/>
              </a:rPr>
              <a:t>JACOB M. LIGHTBODY © 2016</a:t>
            </a:r>
          </a:p>
        </p:txBody>
      </p:sp>
      <p:sp>
        <p:nvSpPr>
          <p:cNvPr id="2" name="Explosion 1 1"/>
          <p:cNvSpPr/>
          <p:nvPr/>
        </p:nvSpPr>
        <p:spPr>
          <a:xfrm rot="10402412">
            <a:off x="7204508" y="422284"/>
            <a:ext cx="4197282" cy="2754210"/>
          </a:xfrm>
          <a:prstGeom prst="irregularSeal1">
            <a:avLst/>
          </a:prstGeom>
          <a:solidFill>
            <a:srgbClr val="FFC000"/>
          </a:solidFill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1945" y="400364"/>
            <a:ext cx="4517999" cy="6019485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6243416" y="1171264"/>
            <a:ext cx="1585094" cy="2624977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04968" y="955133"/>
            <a:ext cx="448278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en-US" sz="19000" b="1" dirty="0"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3294" y="540940"/>
            <a:ext cx="49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775" y="400364"/>
            <a:ext cx="3419475" cy="3642270"/>
          </a:xfrm>
          <a:prstGeom prst="rect">
            <a:avLst/>
          </a:prstGeom>
          <a:solidFill>
            <a:srgbClr val="CCE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291" y="591356"/>
            <a:ext cx="30384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HE </a:t>
            </a:r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OURTH </a:t>
            </a:r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TEP: </a:t>
            </a:r>
            <a:endParaRPr lang="en-US" sz="24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sz="2150" b="1" i="1" dirty="0">
                <a:solidFill>
                  <a:schemeClr val="bg1"/>
                </a:solidFill>
                <a:latin typeface="Comic Sans MS" pitchFamily="66" charset="0"/>
              </a:rPr>
              <a:t>ULTIPLY THE DIVISOR BY THE NUMBER OF TIMES IT “FITS” INSIDE THE FIRST DIGIT OF THE DIVIDEND. 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2150" b="1" i="1" dirty="0">
                <a:solidFill>
                  <a:schemeClr val="bg1"/>
                </a:solidFill>
                <a:latin typeface="Comic Sans MS" pitchFamily="66" charset="0"/>
              </a:rPr>
              <a:t>HEN SUBTRACT YOUR PRODUCT.</a:t>
            </a:r>
          </a:p>
          <a:p>
            <a:endParaRPr lang="en-US" sz="1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15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15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15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5964" y="1973996"/>
            <a:ext cx="1204225" cy="12289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1199" y="789671"/>
            <a:ext cx="102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2785" y="3903575"/>
            <a:ext cx="337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9226" y="3380915"/>
            <a:ext cx="1636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-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44816" y="400365"/>
            <a:ext cx="2774604" cy="1971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800" y="632817"/>
            <a:ext cx="256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2100" b="1" i="1" dirty="0">
                <a:solidFill>
                  <a:schemeClr val="bg1"/>
                </a:solidFill>
                <a:latin typeface="Comic Sans MS" pitchFamily="66" charset="0"/>
              </a:rPr>
              <a:t>HAT NUMBER BELONGS IN THE “MYSTERY BOX”?</a:t>
            </a:r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9360544" y="2558974"/>
            <a:ext cx="1943148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0</a:t>
            </a:r>
          </a:p>
        </p:txBody>
      </p:sp>
      <p:sp>
        <p:nvSpPr>
          <p:cNvPr id="31" name="Rounded Rectangle 30">
            <a:hlinkClick r:id="rId3" action="ppaction://hlinksldjump"/>
          </p:cNvPr>
          <p:cNvSpPr/>
          <p:nvPr/>
        </p:nvSpPr>
        <p:spPr>
          <a:xfrm>
            <a:off x="9354357" y="3560372"/>
            <a:ext cx="1949335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B.) 1</a:t>
            </a:r>
          </a:p>
        </p:txBody>
      </p:sp>
      <p:sp>
        <p:nvSpPr>
          <p:cNvPr id="32" name="Rounded Rectangle 31">
            <a:hlinkClick r:id="rId2" action="ppaction://hlinksldjump"/>
          </p:cNvPr>
          <p:cNvSpPr/>
          <p:nvPr/>
        </p:nvSpPr>
        <p:spPr>
          <a:xfrm>
            <a:off x="9354357" y="4577422"/>
            <a:ext cx="1943148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C.) 2</a:t>
            </a:r>
          </a:p>
        </p:txBody>
      </p:sp>
      <p:sp>
        <p:nvSpPr>
          <p:cNvPr id="33" name="Rounded Rectangle 32">
            <a:hlinkClick r:id="rId2" action="ppaction://hlinksldjump"/>
          </p:cNvPr>
          <p:cNvSpPr/>
          <p:nvPr/>
        </p:nvSpPr>
        <p:spPr>
          <a:xfrm>
            <a:off x="9360544" y="5578701"/>
            <a:ext cx="1943148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D.)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04968" y="4826905"/>
            <a:ext cx="1208655" cy="1161851"/>
          </a:xfrm>
          <a:prstGeom prst="rect">
            <a:avLst/>
          </a:prstGeom>
          <a:solidFill>
            <a:schemeClr val="tx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" dirty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880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5775" y="4253219"/>
            <a:ext cx="3419474" cy="2147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718" y="4434379"/>
            <a:ext cx="31055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chemeClr val="bg1"/>
                </a:solidFill>
                <a:latin typeface="Comic Sans MS" pitchFamily="66" charset="0"/>
              </a:rPr>
              <a:t>Y</a:t>
            </a:r>
            <a:r>
              <a:rPr lang="en-US" sz="1700" b="1" i="1" dirty="0">
                <a:solidFill>
                  <a:schemeClr val="bg1"/>
                </a:solidFill>
                <a:latin typeface="Comic Sans MS" pitchFamily="66" charset="0"/>
              </a:rPr>
              <a:t>OU MAY HAVE REALIZED THAT WE’LL HAVE TO REPEAT OUR STEPS. </a:t>
            </a:r>
            <a:r>
              <a:rPr lang="en-US" sz="2100" b="1" i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1700" b="1" i="1" dirty="0">
                <a:solidFill>
                  <a:schemeClr val="bg1"/>
                </a:solidFill>
                <a:latin typeface="Comic Sans MS" pitchFamily="66" charset="0"/>
              </a:rPr>
              <a:t>T’S ONE OF THE THINGS THAT MAKES </a:t>
            </a:r>
            <a:r>
              <a:rPr lang="en-US" sz="1700" b="1" i="1" dirty="0">
                <a:solidFill>
                  <a:srgbClr val="C00000"/>
                </a:solidFill>
                <a:latin typeface="Comic Sans MS" pitchFamily="66" charset="0"/>
              </a:rPr>
              <a:t>LONG</a:t>
            </a:r>
            <a:r>
              <a:rPr lang="en-US" sz="17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700" b="1" i="1" dirty="0">
                <a:solidFill>
                  <a:srgbClr val="C00000"/>
                </a:solidFill>
                <a:latin typeface="Comic Sans MS" pitchFamily="66" charset="0"/>
              </a:rPr>
              <a:t>DIVISION </a:t>
            </a:r>
            <a:r>
              <a:rPr lang="en-US" sz="1700" b="1" i="1" dirty="0">
                <a:solidFill>
                  <a:schemeClr val="bg1"/>
                </a:solidFill>
                <a:latin typeface="Comic Sans MS" pitchFamily="66" charset="0"/>
              </a:rPr>
              <a:t>LONG.</a:t>
            </a:r>
          </a:p>
        </p:txBody>
      </p:sp>
      <p:pic>
        <p:nvPicPr>
          <p:cNvPr id="34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14" y="1864379"/>
            <a:ext cx="1036206" cy="13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4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0800" y="522302"/>
            <a:ext cx="4702272" cy="5640374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6135153" y="1170091"/>
            <a:ext cx="1585094" cy="2624977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0919" y="522302"/>
            <a:ext cx="1225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905" y="2039528"/>
            <a:ext cx="3162417" cy="232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21200" y="903815"/>
            <a:ext cx="102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5161" y="3903575"/>
            <a:ext cx="2997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7511" y="3380916"/>
            <a:ext cx="1636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-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58250" y="1584490"/>
            <a:ext cx="2806700" cy="3381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6516" y="2224891"/>
            <a:ext cx="2775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OTICE THAT THE SECOND DIGIT IN THE DIVIDEND “DROPS DOWN”.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2018" y="4674605"/>
            <a:ext cx="2150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1 </a:t>
            </a:r>
            <a:r>
              <a:rPr lang="en-US" sz="2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8</a:t>
            </a:r>
          </a:p>
        </p:txBody>
      </p:sp>
      <p:sp>
        <p:nvSpPr>
          <p:cNvPr id="2" name="Down Arrow 1"/>
          <p:cNvSpPr/>
          <p:nvPr/>
        </p:nvSpPr>
        <p:spPr>
          <a:xfrm>
            <a:off x="7215348" y="3482440"/>
            <a:ext cx="484632" cy="978408"/>
          </a:xfrm>
          <a:prstGeom prst="downArrow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flipH="1">
            <a:off x="529392" y="4166773"/>
            <a:ext cx="5104148" cy="2250805"/>
          </a:xfrm>
          <a:prstGeom prst="leftArrow">
            <a:avLst>
              <a:gd name="adj1" fmla="val 62003"/>
              <a:gd name="adj2" fmla="val 46156"/>
            </a:avLst>
          </a:prstGeom>
          <a:solidFill>
            <a:srgbClr val="FF5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>
                <a:solidFill>
                  <a:schemeClr val="tx1"/>
                </a:solidFill>
                <a:latin typeface="Comic Sans MS" pitchFamily="66" charset="0"/>
              </a:rPr>
              <a:t>   </a:t>
            </a:r>
            <a:r>
              <a:rPr lang="en-US" sz="2600" b="1" i="1" dirty="0">
                <a:solidFill>
                  <a:schemeClr val="tx1"/>
                </a:solidFill>
                <a:latin typeface="Comic Sans MS" pitchFamily="66" charset="0"/>
              </a:rPr>
              <a:t>W</a:t>
            </a:r>
            <a:r>
              <a:rPr lang="en-US" sz="2200" b="1" i="1" dirty="0">
                <a:solidFill>
                  <a:schemeClr val="tx1"/>
                </a:solidFill>
                <a:latin typeface="Comic Sans MS" pitchFamily="66" charset="0"/>
              </a:rPr>
              <a:t>E HAVEN’T REACHED </a:t>
            </a:r>
          </a:p>
          <a:p>
            <a:r>
              <a:rPr lang="en-US" sz="2200" b="1" i="1" dirty="0">
                <a:solidFill>
                  <a:schemeClr val="tx1"/>
                </a:solidFill>
                <a:latin typeface="Comic Sans MS" pitchFamily="66" charset="0"/>
              </a:rPr>
              <a:t>   ZERO, SO THERE’S STILL  </a:t>
            </a:r>
          </a:p>
          <a:p>
            <a:r>
              <a:rPr lang="en-US" sz="2200" b="1" i="1" dirty="0">
                <a:solidFill>
                  <a:schemeClr val="tx1"/>
                </a:solidFill>
                <a:latin typeface="Comic Sans MS" pitchFamily="66" charset="0"/>
              </a:rPr>
              <a:t>   SOME WORK TO DO!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1" y="955434"/>
            <a:ext cx="27337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78</a:t>
            </a:r>
            <a:endParaRPr lang="en-US" sz="19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67800" y="1781505"/>
            <a:ext cx="2387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Y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OU MIGHT FIND IT HELPFUL TO DRAW THE ARROW WHEN YOU “DROP” THE SECOND DIGIT.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684" y="522302"/>
            <a:ext cx="3162416" cy="1259203"/>
          </a:xfrm>
          <a:prstGeom prst="rect">
            <a:avLst/>
          </a:prstGeom>
          <a:solidFill>
            <a:srgbClr val="CCE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624" y="707214"/>
            <a:ext cx="31307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B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EFORE </a:t>
            </a:r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W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E </a:t>
            </a:r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AN </a:t>
            </a:r>
            <a:endParaRPr lang="en-US" sz="24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en-US" sz="2150" b="1" i="1" dirty="0">
                <a:solidFill>
                  <a:srgbClr val="C00000"/>
                </a:solidFill>
                <a:latin typeface="Comic Sans MS" pitchFamily="66" charset="0"/>
              </a:rPr>
              <a:t>ONTINUE...</a:t>
            </a:r>
          </a:p>
          <a:p>
            <a:endParaRPr lang="en-US" sz="215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15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15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9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87" y="1939946"/>
            <a:ext cx="1018328" cy="13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0800" y="522302"/>
            <a:ext cx="4578350" cy="5783248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6082234" y="1223011"/>
            <a:ext cx="1585094" cy="2519138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67131" y="522301"/>
            <a:ext cx="73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683" y="522301"/>
            <a:ext cx="3162417" cy="1476833"/>
          </a:xfrm>
          <a:prstGeom prst="rect">
            <a:avLst/>
          </a:prstGeom>
          <a:solidFill>
            <a:srgbClr val="FFE5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21200" y="903815"/>
            <a:ext cx="102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5161" y="3903575"/>
            <a:ext cx="2997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8762" y="3317837"/>
            <a:ext cx="1636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-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32940" y="522302"/>
            <a:ext cx="2932008" cy="1696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5300" y="722108"/>
            <a:ext cx="277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EPEAT THE </a:t>
            </a: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IRST </a:t>
            </a: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TEP…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7130" y="4711072"/>
            <a:ext cx="211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1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8</a:t>
            </a:r>
          </a:p>
        </p:txBody>
      </p:sp>
      <p:sp>
        <p:nvSpPr>
          <p:cNvPr id="2" name="Down Arrow 1"/>
          <p:cNvSpPr/>
          <p:nvPr/>
        </p:nvSpPr>
        <p:spPr>
          <a:xfrm>
            <a:off x="7215348" y="3482440"/>
            <a:ext cx="484632" cy="978408"/>
          </a:xfrm>
          <a:prstGeom prst="downArrow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flipH="1">
            <a:off x="431682" y="4640451"/>
            <a:ext cx="5201857" cy="1464683"/>
          </a:xfrm>
          <a:prstGeom prst="leftArrow">
            <a:avLst>
              <a:gd name="adj1" fmla="val 62003"/>
              <a:gd name="adj2" fmla="val 46156"/>
            </a:avLst>
          </a:prstGeom>
          <a:solidFill>
            <a:srgbClr val="FF5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>
                <a:solidFill>
                  <a:schemeClr val="tx1"/>
                </a:solidFill>
                <a:latin typeface="Comic Sans MS" pitchFamily="66" charset="0"/>
              </a:rPr>
              <a:t>  T</a:t>
            </a:r>
            <a:r>
              <a:rPr lang="en-US" b="1" i="1" dirty="0">
                <a:solidFill>
                  <a:schemeClr val="tx1"/>
                </a:solidFill>
                <a:latin typeface="Comic Sans MS" pitchFamily="66" charset="0"/>
              </a:rPr>
              <a:t>HE EIGHTEEN IS STILL INSIDE  </a:t>
            </a:r>
          </a:p>
          <a:p>
            <a:r>
              <a:rPr lang="en-US" b="1" i="1" dirty="0">
                <a:solidFill>
                  <a:schemeClr val="tx1"/>
                </a:solidFill>
                <a:latin typeface="Comic Sans MS" pitchFamily="66" charset="0"/>
              </a:rPr>
              <a:t>   OF THE DIVISION BRACKET.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1" y="955434"/>
            <a:ext cx="26098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78</a:t>
            </a:r>
            <a:endParaRPr lang="en-US" sz="19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21342" y="690911"/>
            <a:ext cx="26805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OES THREE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‘FIT” INSIDE OF EIGHTEEN? </a:t>
            </a: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9212459" y="2482580"/>
            <a:ext cx="1972969" cy="116937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4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YES! </a:t>
            </a: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9212458" y="3866432"/>
            <a:ext cx="1972969" cy="116937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Comic Sans MS" pitchFamily="66" charset="0"/>
                <a:ea typeface="DejaVu Serif Condensed" pitchFamily="18" charset="0"/>
              </a:rPr>
              <a:t>NO! </a:t>
            </a:r>
          </a:p>
        </p:txBody>
      </p:sp>
      <p:pic>
        <p:nvPicPr>
          <p:cNvPr id="20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77" y="1799326"/>
            <a:ext cx="1063395" cy="138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76" y="522302"/>
            <a:ext cx="4419338" cy="5783248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5994834" y="1283171"/>
            <a:ext cx="1585094" cy="2437921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81699" y="522302"/>
            <a:ext cx="1042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683" y="522301"/>
            <a:ext cx="3152921" cy="1601773"/>
          </a:xfrm>
          <a:prstGeom prst="rect">
            <a:avLst/>
          </a:prstGeom>
          <a:solidFill>
            <a:srgbClr val="CCE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46129" y="823769"/>
            <a:ext cx="102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3331" y="3903575"/>
            <a:ext cx="3399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3330" y="3380916"/>
            <a:ext cx="1636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-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63073" y="522301"/>
            <a:ext cx="2922431" cy="24557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1354" y="777603"/>
            <a:ext cx="3013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500" b="1" i="1" dirty="0">
                <a:solidFill>
                  <a:schemeClr val="bg1"/>
                </a:solidFill>
                <a:latin typeface="Comic Sans MS" pitchFamily="66" charset="0"/>
              </a:rPr>
              <a:t>EPEAT THE </a:t>
            </a: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500" b="1" i="1" dirty="0">
                <a:solidFill>
                  <a:schemeClr val="bg1"/>
                </a:solidFill>
                <a:latin typeface="Comic Sans MS" pitchFamily="66" charset="0"/>
              </a:rPr>
              <a:t>ECOND </a:t>
            </a: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500" b="1" i="1" dirty="0">
                <a:solidFill>
                  <a:schemeClr val="bg1"/>
                </a:solidFill>
                <a:latin typeface="Comic Sans MS" pitchFamily="66" charset="0"/>
              </a:rPr>
              <a:t>TEP…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4780" y="4704353"/>
            <a:ext cx="209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1</a:t>
            </a:r>
            <a:r>
              <a:rPr lang="en-US" sz="2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                                       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8</a:t>
            </a:r>
          </a:p>
        </p:txBody>
      </p:sp>
      <p:sp>
        <p:nvSpPr>
          <p:cNvPr id="2" name="Down Arrow 1"/>
          <p:cNvSpPr/>
          <p:nvPr/>
        </p:nvSpPr>
        <p:spPr>
          <a:xfrm>
            <a:off x="7024437" y="3488255"/>
            <a:ext cx="484632" cy="978408"/>
          </a:xfrm>
          <a:prstGeom prst="downArrow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59323" y="961249"/>
            <a:ext cx="26098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78</a:t>
            </a:r>
            <a:endParaRPr lang="en-US" sz="19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51053" y="693921"/>
            <a:ext cx="2634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OW MANY TIMES DOES THREE “FIT” INSIDE OF EIGHTEEN? </a:t>
            </a:r>
          </a:p>
        </p:txBody>
      </p:sp>
      <p:sp>
        <p:nvSpPr>
          <p:cNvPr id="28" name="Rounded Rectangle 27">
            <a:hlinkClick r:id="rId2" action="ppaction://hlinksldjump"/>
          </p:cNvPr>
          <p:cNvSpPr/>
          <p:nvPr/>
        </p:nvSpPr>
        <p:spPr>
          <a:xfrm>
            <a:off x="8763075" y="3249385"/>
            <a:ext cx="292242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5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</a:t>
            </a:r>
            <a:r>
              <a:rPr lang="en-US" sz="1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HREE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IMES</a:t>
            </a:r>
          </a:p>
        </p:txBody>
      </p:sp>
      <p:sp>
        <p:nvSpPr>
          <p:cNvPr id="31" name="Rounded Rectangle 30">
            <a:hlinkClick r:id="rId2" action="ppaction://hlinksldjump"/>
          </p:cNvPr>
          <p:cNvSpPr/>
          <p:nvPr/>
        </p:nvSpPr>
        <p:spPr>
          <a:xfrm>
            <a:off x="8763076" y="3989978"/>
            <a:ext cx="292242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B.) F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OUR</a:t>
            </a:r>
            <a:r>
              <a:rPr lang="en-US" sz="15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1683" y="2380242"/>
            <a:ext cx="3152921" cy="3925308"/>
          </a:xfrm>
          <a:prstGeom prst="rect">
            <a:avLst/>
          </a:prstGeom>
          <a:solidFill>
            <a:srgbClr val="FFE5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0106" y="2520695"/>
            <a:ext cx="289574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E’RE GETTING VERY CLOSE TO THE … </a:t>
            </a: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1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OF THE PROBLEM.</a:t>
            </a:r>
            <a:endParaRPr lang="en-US" sz="26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6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6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8" name="Picture 4" descr="End, Sign, Road, Signage, Warning, Caution,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2" y="3880120"/>
            <a:ext cx="2266950" cy="15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>
            <a:hlinkClick r:id="rId2" action="ppaction://hlinksldjump"/>
          </p:cNvPr>
          <p:cNvSpPr/>
          <p:nvPr/>
        </p:nvSpPr>
        <p:spPr>
          <a:xfrm>
            <a:off x="8763074" y="4738012"/>
            <a:ext cx="292242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C.) F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IVE</a:t>
            </a:r>
            <a:r>
              <a:rPr lang="en-US" sz="15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IMES</a:t>
            </a:r>
          </a:p>
        </p:txBody>
      </p:sp>
      <p:sp>
        <p:nvSpPr>
          <p:cNvPr id="35" name="Rounded Rectangle 34">
            <a:hlinkClick r:id="rId4" action="ppaction://hlinksldjump"/>
          </p:cNvPr>
          <p:cNvSpPr/>
          <p:nvPr/>
        </p:nvSpPr>
        <p:spPr>
          <a:xfrm>
            <a:off x="8763073" y="5494392"/>
            <a:ext cx="292242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D.) S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IX</a:t>
            </a:r>
            <a:r>
              <a:rPr lang="en-US" sz="15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IMES</a:t>
            </a:r>
          </a:p>
        </p:txBody>
      </p:sp>
      <p:pic>
        <p:nvPicPr>
          <p:cNvPr id="27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97" y="1845741"/>
            <a:ext cx="1034929" cy="13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5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893" y="226015"/>
            <a:ext cx="102844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i="1" dirty="0">
              <a:latin typeface="Comic Sans MS" pitchFamily="66" charset="0"/>
            </a:endParaRPr>
          </a:p>
          <a:p>
            <a:r>
              <a:rPr lang="en-US" sz="5400" b="1" i="1" dirty="0">
                <a:solidFill>
                  <a:srgbClr val="FF5050"/>
                </a:solidFill>
                <a:latin typeface="Comic Sans MS" pitchFamily="66" charset="0"/>
              </a:rPr>
              <a:t>B</a:t>
            </a:r>
            <a:r>
              <a:rPr lang="en-US" sz="4000" b="1" i="1" dirty="0">
                <a:solidFill>
                  <a:srgbClr val="FF5050"/>
                </a:solidFill>
                <a:latin typeface="Comic Sans MS" pitchFamily="66" charset="0"/>
              </a:rPr>
              <a:t>EFORE</a:t>
            </a:r>
            <a:r>
              <a:rPr lang="en-US" sz="5400" b="1" i="1" dirty="0">
                <a:solidFill>
                  <a:srgbClr val="FF5050"/>
                </a:solidFill>
                <a:latin typeface="Comic Sans MS" pitchFamily="66" charset="0"/>
              </a:rPr>
              <a:t> W</a:t>
            </a:r>
            <a:r>
              <a:rPr lang="en-US" sz="4000" b="1" i="1" dirty="0">
                <a:solidFill>
                  <a:srgbClr val="FF5050"/>
                </a:solidFill>
                <a:latin typeface="Comic Sans MS" pitchFamily="66" charset="0"/>
              </a:rPr>
              <a:t>E</a:t>
            </a:r>
            <a:r>
              <a:rPr lang="en-US" sz="5400" b="1" i="1" dirty="0">
                <a:solidFill>
                  <a:srgbClr val="FF5050"/>
                </a:solidFill>
                <a:latin typeface="Comic Sans MS" pitchFamily="66" charset="0"/>
              </a:rPr>
              <a:t> B</a:t>
            </a:r>
            <a:r>
              <a:rPr lang="en-US" sz="4000" b="1" i="1" dirty="0">
                <a:solidFill>
                  <a:srgbClr val="FF5050"/>
                </a:solidFill>
                <a:latin typeface="Comic Sans MS" pitchFamily="66" charset="0"/>
              </a:rPr>
              <a:t>EGIN: </a:t>
            </a:r>
          </a:p>
          <a:p>
            <a:r>
              <a:rPr lang="en-US" sz="5400" b="1" i="1" dirty="0">
                <a:latin typeface="Comic Sans MS" pitchFamily="66" charset="0"/>
              </a:rPr>
              <a:t>L</a:t>
            </a:r>
            <a:r>
              <a:rPr lang="en-US" sz="4000" b="1" i="1" dirty="0">
                <a:latin typeface="Comic Sans MS" pitchFamily="66" charset="0"/>
              </a:rPr>
              <a:t>ONG DIVISION MAY TAKE SOME TIME TO “GET”. </a:t>
            </a:r>
            <a:r>
              <a:rPr lang="en-US" sz="4200" b="1" i="1" dirty="0">
                <a:latin typeface="Comic Sans MS" pitchFamily="66" charset="0"/>
              </a:rPr>
              <a:t>H</a:t>
            </a:r>
            <a:r>
              <a:rPr lang="en-US" sz="3600" b="1" i="1" dirty="0">
                <a:latin typeface="Comic Sans MS" pitchFamily="66" charset="0"/>
              </a:rPr>
              <a:t>OWEVER, IF YOU FOLLOW THE RIGHT STEPS, YOU CAN STILL GET THE CORRECT ANSWERS.  </a:t>
            </a:r>
            <a:r>
              <a:rPr lang="en-US" sz="4200" b="1" i="1" dirty="0">
                <a:latin typeface="Comic Sans MS" pitchFamily="66" charset="0"/>
              </a:rPr>
              <a:t>U</a:t>
            </a:r>
            <a:r>
              <a:rPr lang="en-US" sz="3600" b="1" i="1" dirty="0">
                <a:latin typeface="Comic Sans MS" pitchFamily="66" charset="0"/>
              </a:rPr>
              <a:t>NDERSTANDING WILL COME WITH PRACTICE.</a:t>
            </a:r>
          </a:p>
        </p:txBody>
      </p:sp>
    </p:spTree>
    <p:extLst>
      <p:ext uri="{BB962C8B-B14F-4D97-AF65-F5344CB8AC3E}">
        <p14:creationId xmlns:p14="http://schemas.microsoft.com/office/powerpoint/2010/main" val="403710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6675" y="522302"/>
            <a:ext cx="4621373" cy="5783248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5894243" y="1402419"/>
            <a:ext cx="1585094" cy="2437921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3042" y="675261"/>
            <a:ext cx="679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683" y="539725"/>
            <a:ext cx="3152921" cy="1487474"/>
          </a:xfrm>
          <a:prstGeom prst="rect">
            <a:avLst/>
          </a:prstGeom>
          <a:solidFill>
            <a:srgbClr val="CCE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5489" y="1025736"/>
            <a:ext cx="102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43119" y="3994495"/>
            <a:ext cx="319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52299" y="3514425"/>
            <a:ext cx="1636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-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06768" y="522302"/>
            <a:ext cx="2904263" cy="1773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1354" y="727429"/>
            <a:ext cx="301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EPEAT THE </a:t>
            </a: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HIRD </a:t>
            </a: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TEP…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4189" y="4734571"/>
            <a:ext cx="209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1</a:t>
            </a:r>
            <a:r>
              <a:rPr lang="en-US" sz="2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                                                      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8</a:t>
            </a:r>
          </a:p>
        </p:txBody>
      </p:sp>
      <p:sp>
        <p:nvSpPr>
          <p:cNvPr id="2" name="Down Arrow 1"/>
          <p:cNvSpPr/>
          <p:nvPr/>
        </p:nvSpPr>
        <p:spPr>
          <a:xfrm>
            <a:off x="7024437" y="3581797"/>
            <a:ext cx="484632" cy="978408"/>
          </a:xfrm>
          <a:prstGeom prst="downArrow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59323" y="1141281"/>
            <a:ext cx="26098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78</a:t>
            </a:r>
            <a:endParaRPr lang="en-US" sz="19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1683" y="2380242"/>
            <a:ext cx="3152921" cy="3925308"/>
          </a:xfrm>
          <a:prstGeom prst="rect">
            <a:avLst/>
          </a:prstGeom>
          <a:solidFill>
            <a:srgbClr val="FFE5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2810" y="2516003"/>
            <a:ext cx="289574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E’RE GETTING EVEN CLOSER TO THE … </a:t>
            </a: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1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OF THE PROBLEM.</a:t>
            </a:r>
            <a:endParaRPr lang="en-US" sz="26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6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6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" name="Picture 4" descr="End, Sign, Road, Signage, Warning, Caution, 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868931"/>
            <a:ext cx="2266950" cy="15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792012" y="821072"/>
            <a:ext cx="869239" cy="889932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" dirty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US" sz="6000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76610" y="639471"/>
            <a:ext cx="25645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HAT NUMBER BELONGS IN THE “MYSTERY BOX”?</a:t>
            </a:r>
          </a:p>
        </p:txBody>
      </p:sp>
      <p:sp>
        <p:nvSpPr>
          <p:cNvPr id="37" name="Rounded Rectangle 36">
            <a:hlinkClick r:id="rId3" action="ppaction://hlinksldjump"/>
          </p:cNvPr>
          <p:cNvSpPr/>
          <p:nvPr/>
        </p:nvSpPr>
        <p:spPr>
          <a:xfrm>
            <a:off x="9308013" y="2516003"/>
            <a:ext cx="1943148" cy="79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4</a:t>
            </a:r>
          </a:p>
        </p:txBody>
      </p:sp>
      <p:sp>
        <p:nvSpPr>
          <p:cNvPr id="38" name="Rounded Rectangle 37">
            <a:hlinkClick r:id="rId3" action="ppaction://hlinksldjump"/>
          </p:cNvPr>
          <p:cNvSpPr/>
          <p:nvPr/>
        </p:nvSpPr>
        <p:spPr>
          <a:xfrm>
            <a:off x="9308013" y="3514425"/>
            <a:ext cx="1949335" cy="7822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B.) 5</a:t>
            </a:r>
          </a:p>
        </p:txBody>
      </p:sp>
      <p:sp>
        <p:nvSpPr>
          <p:cNvPr id="39" name="Rounded Rectangle 38">
            <a:hlinkClick r:id="rId4" action="ppaction://hlinksldjump"/>
          </p:cNvPr>
          <p:cNvSpPr/>
          <p:nvPr/>
        </p:nvSpPr>
        <p:spPr>
          <a:xfrm>
            <a:off x="9316620" y="4520425"/>
            <a:ext cx="1943148" cy="79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C.) 6</a:t>
            </a:r>
          </a:p>
        </p:txBody>
      </p:sp>
      <p:sp>
        <p:nvSpPr>
          <p:cNvPr id="40" name="Rounded Rectangle 39">
            <a:hlinkClick r:id="rId3" action="ppaction://hlinksldjump"/>
          </p:cNvPr>
          <p:cNvSpPr/>
          <p:nvPr/>
        </p:nvSpPr>
        <p:spPr>
          <a:xfrm>
            <a:off x="9316620" y="5510750"/>
            <a:ext cx="1943148" cy="79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D.) 7</a:t>
            </a:r>
          </a:p>
        </p:txBody>
      </p:sp>
      <p:pic>
        <p:nvPicPr>
          <p:cNvPr id="28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90" y="2008381"/>
            <a:ext cx="1034929" cy="13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0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solidFill>
            <a:schemeClr val="tx2">
              <a:lumMod val="5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1449" y="539724"/>
            <a:ext cx="4325387" cy="5880125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5987341" y="1045303"/>
            <a:ext cx="1084572" cy="2123595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3185" y="759862"/>
            <a:ext cx="189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2</a:t>
            </a:r>
            <a:r>
              <a:rPr lang="en-US" sz="2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                          </a:t>
            </a:r>
            <a:r>
              <a:rPr lang="en-US" sz="4800" dirty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683" y="539725"/>
            <a:ext cx="3225917" cy="1403375"/>
          </a:xfrm>
          <a:prstGeom prst="rect">
            <a:avLst/>
          </a:prstGeom>
          <a:solidFill>
            <a:srgbClr val="CCE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8505" y="942872"/>
            <a:ext cx="102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2119" y="2972294"/>
            <a:ext cx="299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0845" y="2768802"/>
            <a:ext cx="117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- 6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40661" y="539724"/>
            <a:ext cx="3113189" cy="3060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1354" y="653055"/>
            <a:ext cx="301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EPEAT THE </a:t>
            </a: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OURTH </a:t>
            </a: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TEP…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0845" y="3683771"/>
            <a:ext cx="209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</a:t>
            </a:r>
            <a:r>
              <a:rPr lang="en-US" sz="2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         </a:t>
            </a:r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1  8</a:t>
            </a:r>
          </a:p>
        </p:txBody>
      </p:sp>
      <p:sp>
        <p:nvSpPr>
          <p:cNvPr id="2" name="Down Arrow 1"/>
          <p:cNvSpPr/>
          <p:nvPr/>
        </p:nvSpPr>
        <p:spPr>
          <a:xfrm>
            <a:off x="6839162" y="2757652"/>
            <a:ext cx="234447" cy="660250"/>
          </a:xfrm>
          <a:prstGeom prst="downArrow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6526" y="1045254"/>
            <a:ext cx="260984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78</a:t>
            </a:r>
            <a:endParaRPr lang="en-US" sz="133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8803" y="688029"/>
            <a:ext cx="26569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S TWENTY-SIX REALLY OUR QUOTIENT?  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OES EIGHTEEN MINUS EIGHTEEN EQUAL ZERO?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2446" y="4342896"/>
            <a:ext cx="245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- 1  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8925" y="4514768"/>
            <a:ext cx="299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98130" y="5322878"/>
            <a:ext cx="716509" cy="735022"/>
          </a:xfrm>
          <a:prstGeom prst="rect">
            <a:avLst/>
          </a:prstGeom>
          <a:solidFill>
            <a:schemeClr val="tx1"/>
          </a:solidFill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" dirty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US" sz="4400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5" name="Rounded Rectangle 34">
            <a:hlinkClick r:id="rId2" action="ppaction://hlinksldjump"/>
          </p:cNvPr>
          <p:cNvSpPr/>
          <p:nvPr/>
        </p:nvSpPr>
        <p:spPr>
          <a:xfrm>
            <a:off x="9210770" y="3866021"/>
            <a:ext cx="1972969" cy="116937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4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YES! </a:t>
            </a:r>
          </a:p>
        </p:txBody>
      </p:sp>
      <p:sp>
        <p:nvSpPr>
          <p:cNvPr id="41" name="Rounded Rectangle 40">
            <a:hlinkClick r:id="rId3" action="ppaction://hlinksldjump"/>
          </p:cNvPr>
          <p:cNvSpPr/>
          <p:nvPr/>
        </p:nvSpPr>
        <p:spPr>
          <a:xfrm>
            <a:off x="9210770" y="5190628"/>
            <a:ext cx="1972969" cy="116937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Comic Sans MS" pitchFamily="66" charset="0"/>
                <a:ea typeface="DejaVu Serif Condensed" pitchFamily="18" charset="0"/>
              </a:rPr>
              <a:t>NO! </a:t>
            </a:r>
          </a:p>
        </p:txBody>
      </p:sp>
      <p:sp>
        <p:nvSpPr>
          <p:cNvPr id="42" name="Left Arrow 41"/>
          <p:cNvSpPr/>
          <p:nvPr/>
        </p:nvSpPr>
        <p:spPr>
          <a:xfrm flipH="1">
            <a:off x="431681" y="5332402"/>
            <a:ext cx="5530968" cy="885825"/>
          </a:xfrm>
          <a:prstGeom prst="leftArrow">
            <a:avLst>
              <a:gd name="adj1" fmla="val 62003"/>
              <a:gd name="adj2" fmla="val 46156"/>
            </a:avLst>
          </a:prstGeom>
          <a:solidFill>
            <a:srgbClr val="FF5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400" b="1" i="1" dirty="0">
                <a:solidFill>
                  <a:schemeClr val="tx1"/>
                </a:solidFill>
                <a:latin typeface="Comic Sans MS" pitchFamily="66" charset="0"/>
              </a:rPr>
              <a:t>C</a:t>
            </a:r>
            <a:r>
              <a:rPr lang="en-US" sz="2000" b="1" i="1" dirty="0">
                <a:solidFill>
                  <a:schemeClr val="tx1"/>
                </a:solidFill>
                <a:latin typeface="Comic Sans MS" pitchFamily="66" charset="0"/>
              </a:rPr>
              <a:t>OULD THIS REALLY BE THE END?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31681" y="2197916"/>
            <a:ext cx="3225917" cy="30862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354" y="2326959"/>
            <a:ext cx="30132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</a:rPr>
              <a:t>ULTIPLY THE DIVISOR BY THE NUMBER OF TIMES IT “FITS” INSIDE THE SECOND DIGIT OF THE DIVIDEND. </a:t>
            </a:r>
            <a:r>
              <a:rPr lang="en-US" sz="2500" b="1" i="1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</a:rPr>
              <a:t>HEN SUBTRACT YOUR PRODUCT.</a:t>
            </a:r>
          </a:p>
        </p:txBody>
      </p:sp>
      <p:pic>
        <p:nvPicPr>
          <p:cNvPr id="30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67" y="1622008"/>
            <a:ext cx="787657" cy="10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3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7650" y="427052"/>
            <a:ext cx="4338724" cy="5981699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5987341" y="1045303"/>
            <a:ext cx="1084572" cy="2123595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89739" y="776166"/>
            <a:ext cx="194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2</a:t>
            </a:r>
            <a:r>
              <a:rPr lang="en-US" sz="2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     </a:t>
            </a:r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6 </a:t>
            </a:r>
            <a:endParaRPr lang="en-US" sz="4800" dirty="0">
              <a:solidFill>
                <a:srgbClr val="7030A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020" y="427052"/>
            <a:ext cx="3297355" cy="3448050"/>
          </a:xfrm>
          <a:prstGeom prst="rect">
            <a:avLst/>
          </a:prstGeom>
          <a:solidFill>
            <a:srgbClr val="CCE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8505" y="942872"/>
            <a:ext cx="102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2119" y="2972294"/>
            <a:ext cx="299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6045" y="2752846"/>
            <a:ext cx="117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- 6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85212" y="427051"/>
            <a:ext cx="3019424" cy="3507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3751" y="660533"/>
            <a:ext cx="290845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550" b="1" i="1" dirty="0">
                <a:solidFill>
                  <a:schemeClr val="bg1"/>
                </a:solidFill>
                <a:latin typeface="Comic Sans MS" pitchFamily="66" charset="0"/>
              </a:rPr>
              <a:t>VEN THOUGH WE KNOW THAT OUR ANSWER IS CORRECT, LET’S STILL CHECK OUR WORK!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0845" y="3683771"/>
            <a:ext cx="209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</a:t>
            </a:r>
            <a:r>
              <a:rPr lang="en-US" sz="2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         </a:t>
            </a:r>
            <a:r>
              <a:rPr lang="en-US" sz="48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1  8</a:t>
            </a:r>
          </a:p>
        </p:txBody>
      </p:sp>
      <p:sp>
        <p:nvSpPr>
          <p:cNvPr id="2" name="Down Arrow 1"/>
          <p:cNvSpPr/>
          <p:nvPr/>
        </p:nvSpPr>
        <p:spPr>
          <a:xfrm>
            <a:off x="6839162" y="2757652"/>
            <a:ext cx="234447" cy="660250"/>
          </a:xfrm>
          <a:prstGeom prst="downArrow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6526" y="1045254"/>
            <a:ext cx="260984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78</a:t>
            </a:r>
            <a:endParaRPr lang="en-US" sz="133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2446" y="4342896"/>
            <a:ext cx="245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- 1  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82117" y="4514768"/>
            <a:ext cx="299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______</a:t>
            </a:r>
          </a:p>
        </p:txBody>
      </p:sp>
      <p:sp>
        <p:nvSpPr>
          <p:cNvPr id="35" name="Rounded Rectangle 34">
            <a:hlinkClick r:id="rId2" action="ppaction://hlinksldjump"/>
          </p:cNvPr>
          <p:cNvSpPr/>
          <p:nvPr/>
        </p:nvSpPr>
        <p:spPr>
          <a:xfrm>
            <a:off x="9208439" y="4171950"/>
            <a:ext cx="1972969" cy="101096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4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YES! </a:t>
            </a:r>
          </a:p>
        </p:txBody>
      </p:sp>
      <p:sp>
        <p:nvSpPr>
          <p:cNvPr id="41" name="Rounded Rectangle 40">
            <a:hlinkClick r:id="rId3" action="ppaction://hlinksldjump"/>
          </p:cNvPr>
          <p:cNvSpPr/>
          <p:nvPr/>
        </p:nvSpPr>
        <p:spPr>
          <a:xfrm>
            <a:off x="9208439" y="5393316"/>
            <a:ext cx="1972969" cy="102653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Comic Sans MS" pitchFamily="66" charset="0"/>
                <a:ea typeface="DejaVu Serif Condensed" pitchFamily="18" charset="0"/>
              </a:rPr>
              <a:t>NO!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65020" y="4171950"/>
            <a:ext cx="3297355" cy="2247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353" y="4342896"/>
            <a:ext cx="31148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H</a:t>
            </a:r>
            <a:r>
              <a:rPr lang="en-US" sz="2100" b="1" i="1" dirty="0">
                <a:solidFill>
                  <a:srgbClr val="C00000"/>
                </a:solidFill>
                <a:latin typeface="Comic Sans MS" pitchFamily="66" charset="0"/>
              </a:rPr>
              <a:t>OW TO </a:t>
            </a:r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en-US" sz="2100" b="1" i="1" dirty="0">
                <a:solidFill>
                  <a:srgbClr val="C00000"/>
                </a:solidFill>
                <a:latin typeface="Comic Sans MS" pitchFamily="66" charset="0"/>
              </a:rPr>
              <a:t>HECK:</a:t>
            </a:r>
          </a:p>
          <a:p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sz="2100" b="1" i="1" dirty="0">
                <a:solidFill>
                  <a:schemeClr val="bg1"/>
                </a:solidFill>
                <a:latin typeface="Comic Sans MS" pitchFamily="66" charset="0"/>
              </a:rPr>
              <a:t>ULTIPLY THE DIVISOR BY THE QUOTIENT TO GET THE DIVIDEND.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3973" y="5173893"/>
            <a:ext cx="504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0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1424" y="591499"/>
            <a:ext cx="280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OES OUR ANSWER CHECK OUT?</a:t>
            </a:r>
          </a:p>
          <a:p>
            <a:endParaRPr lang="en-US" sz="1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b="1" i="1" dirty="0">
                <a:solidFill>
                  <a:srgbClr val="C00000"/>
                </a:solidFill>
                <a:latin typeface="Comic Sans MS" pitchFamily="66" charset="0"/>
              </a:rPr>
              <a:t>     </a:t>
            </a:r>
            <a:r>
              <a:rPr lang="en-US" sz="200" b="1" i="1" dirty="0">
                <a:solidFill>
                  <a:srgbClr val="C00000"/>
                </a:solidFill>
                <a:latin typeface="Comic Sans MS" pitchFamily="66" charset="0"/>
              </a:rPr>
              <a:t>                             </a:t>
            </a:r>
            <a:r>
              <a:rPr lang="en-US" sz="4000" b="1" i="1" dirty="0">
                <a:solidFill>
                  <a:srgbClr val="C00000"/>
                </a:solidFill>
                <a:latin typeface="Comic Sans MS" pitchFamily="66" charset="0"/>
              </a:rPr>
              <a:t>26</a:t>
            </a:r>
          </a:p>
          <a:p>
            <a:r>
              <a:rPr lang="en-US" sz="4000" b="1" i="1" dirty="0">
                <a:solidFill>
                  <a:srgbClr val="C00000"/>
                </a:solidFill>
                <a:latin typeface="Comic Sans MS" pitchFamily="66" charset="0"/>
              </a:rPr>
              <a:t>   x  3</a:t>
            </a:r>
          </a:p>
          <a:p>
            <a:r>
              <a:rPr lang="en-US" sz="200" b="1" i="1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b="1" i="1" dirty="0">
                <a:solidFill>
                  <a:schemeClr val="bg1"/>
                </a:solidFill>
                <a:latin typeface="Comic Sans MS" pitchFamily="66" charset="0"/>
              </a:rPr>
              <a:t>T 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b="1" i="1" dirty="0">
                <a:solidFill>
                  <a:schemeClr val="bg1"/>
                </a:solidFill>
                <a:latin typeface="Comic Sans MS" pitchFamily="66" charset="0"/>
              </a:rPr>
              <a:t>HOULD = 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78</a:t>
            </a:r>
            <a:r>
              <a:rPr lang="en-US" b="1" i="1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5212" y="2503031"/>
            <a:ext cx="299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   </a:t>
            </a:r>
            <a:r>
              <a:rPr lang="en-US" sz="4400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____</a:t>
            </a:r>
          </a:p>
        </p:txBody>
      </p:sp>
      <p:pic>
        <p:nvPicPr>
          <p:cNvPr id="31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69" y="1622008"/>
            <a:ext cx="787657" cy="10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34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8699" y="1543077"/>
            <a:ext cx="10083361" cy="30347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0181" y="370779"/>
            <a:ext cx="7521794" cy="9558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5607" y="494745"/>
            <a:ext cx="7240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HE </a:t>
            </a:r>
            <a:r>
              <a:rPr lang="en-US" sz="2200" b="1" i="1" dirty="0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IRST </a:t>
            </a:r>
            <a:r>
              <a:rPr lang="en-US" sz="2200" b="1" i="1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TEP:</a:t>
            </a:r>
            <a:r>
              <a:rPr lang="en-US" sz="1000" b="1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b="1" i="1" dirty="0">
                <a:solidFill>
                  <a:schemeClr val="bg1"/>
                </a:solidFill>
                <a:latin typeface="Comic Sans MS" pitchFamily="66" charset="0"/>
              </a:rPr>
              <a:t>HE DIVISOR ASKS IF IT WILL “FIT” INSIDE THE DIVIDEND…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180" y="5224137"/>
            <a:ext cx="4948752" cy="1201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2756" y="5305826"/>
            <a:ext cx="4639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ILL THE DIVISOR “FIT” INSIDE THE DIVIDEND?</a:t>
            </a:r>
          </a:p>
        </p:txBody>
      </p:sp>
      <p:pic>
        <p:nvPicPr>
          <p:cNvPr id="1026" name="Picture 2" descr="Grass, Environment, Nature, Green, Meadow, 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7315" b="9048"/>
          <a:stretch/>
        </p:blipFill>
        <p:spPr bwMode="auto">
          <a:xfrm>
            <a:off x="1028700" y="4199033"/>
            <a:ext cx="10083361" cy="7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ech, Bubble, Ellipse, Shape, Arrow, Message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303">
            <a:off x="1783851" y="1717207"/>
            <a:ext cx="1958685" cy="15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76425" y="1962731"/>
            <a:ext cx="166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ILL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FIT?</a:t>
            </a:r>
          </a:p>
        </p:txBody>
      </p:sp>
      <p:sp>
        <p:nvSpPr>
          <p:cNvPr id="13" name="L-Shape 12"/>
          <p:cNvSpPr/>
          <p:nvPr/>
        </p:nvSpPr>
        <p:spPr>
          <a:xfrm rot="5400000">
            <a:off x="6158994" y="1591362"/>
            <a:ext cx="2375473" cy="3917732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08932" y="1412078"/>
            <a:ext cx="602238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78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28700" y="1543077"/>
            <a:ext cx="10083361" cy="345459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29257" y="4476671"/>
            <a:ext cx="2711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Comic Sans MS" pitchFamily="66" charset="0"/>
              </a:rPr>
              <a:t>S</a:t>
            </a:r>
            <a:r>
              <a:rPr lang="en-US" b="1" i="1" dirty="0">
                <a:latin typeface="Comic Sans MS" pitchFamily="66" charset="0"/>
              </a:rPr>
              <a:t>AME </a:t>
            </a:r>
            <a:r>
              <a:rPr lang="en-US" sz="2200" b="1" i="1" dirty="0">
                <a:latin typeface="Comic Sans MS" pitchFamily="66" charset="0"/>
              </a:rPr>
              <a:t>A</a:t>
            </a:r>
            <a:r>
              <a:rPr lang="en-US" b="1" i="1" dirty="0">
                <a:latin typeface="Comic Sans MS" pitchFamily="66" charset="0"/>
              </a:rPr>
              <a:t>S: </a:t>
            </a:r>
            <a:r>
              <a:rPr lang="en-US" sz="2200" b="1" i="1" dirty="0">
                <a:latin typeface="Comic Sans MS" pitchFamily="66" charset="0"/>
              </a:rPr>
              <a:t>78 ÷ 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29257" y="370779"/>
            <a:ext cx="3063805" cy="955819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/>
          <p:cNvSpPr/>
          <p:nvPr/>
        </p:nvSpPr>
        <p:spPr>
          <a:xfrm rot="5400000">
            <a:off x="8889258" y="446996"/>
            <a:ext cx="486493" cy="803384"/>
          </a:xfrm>
          <a:prstGeom prst="corner">
            <a:avLst>
              <a:gd name="adj1" fmla="val 17474"/>
              <a:gd name="adj2" fmla="val 19909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658022" y="177860"/>
            <a:ext cx="2048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=</a:t>
            </a:r>
            <a:r>
              <a:rPr lang="en-US" sz="7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÷</a:t>
            </a: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5831404" y="5199353"/>
            <a:ext cx="1620315" cy="122661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YES! </a:t>
            </a: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7685282" y="5224137"/>
            <a:ext cx="1620315" cy="120183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Comic Sans MS" pitchFamily="66" charset="0"/>
                <a:ea typeface="DejaVu Serif Condensed" pitchFamily="18" charset="0"/>
              </a:rPr>
              <a:t>NO! </a:t>
            </a:r>
          </a:p>
        </p:txBody>
      </p:sp>
      <p:sp>
        <p:nvSpPr>
          <p:cNvPr id="21" name="Left Arrow 20"/>
          <p:cNvSpPr/>
          <p:nvPr/>
        </p:nvSpPr>
        <p:spPr>
          <a:xfrm flipH="1">
            <a:off x="428624" y="3646132"/>
            <a:ext cx="3030875" cy="1105804"/>
          </a:xfrm>
          <a:prstGeom prst="leftArrow">
            <a:avLst>
              <a:gd name="adj1" fmla="val 62003"/>
              <a:gd name="adj2" fmla="val 46156"/>
            </a:avLst>
          </a:prstGeom>
          <a:solidFill>
            <a:srgbClr val="FF5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latin typeface="Comic Sans MS" pitchFamily="66" charset="0"/>
              </a:rPr>
              <a:t>  </a:t>
            </a:r>
            <a:r>
              <a:rPr lang="en-US" sz="200" b="1" i="1" dirty="0">
                <a:latin typeface="Comic Sans MS" pitchFamily="66" charset="0"/>
              </a:rPr>
              <a:t>      </a:t>
            </a:r>
            <a:r>
              <a:rPr lang="en-US" sz="2400" b="1" i="1" dirty="0">
                <a:latin typeface="Comic Sans MS" pitchFamily="66" charset="0"/>
              </a:rPr>
              <a:t>T</a:t>
            </a:r>
            <a:r>
              <a:rPr lang="en-US" sz="2000" b="1" i="1" dirty="0">
                <a:latin typeface="Comic Sans MS" pitchFamily="66" charset="0"/>
              </a:rPr>
              <a:t>HE </a:t>
            </a:r>
            <a:r>
              <a:rPr lang="en-US" sz="2400" b="1" i="1" dirty="0">
                <a:latin typeface="Comic Sans MS" pitchFamily="66" charset="0"/>
              </a:rPr>
              <a:t>D</a:t>
            </a:r>
            <a:r>
              <a:rPr lang="en-US" sz="2000" b="1" i="1" dirty="0">
                <a:latin typeface="Comic Sans MS" pitchFamily="66" charset="0"/>
              </a:rPr>
              <a:t>IVISOR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8620125" y="2814862"/>
            <a:ext cx="3367228" cy="1105804"/>
          </a:xfrm>
          <a:prstGeom prst="leftArrow">
            <a:avLst>
              <a:gd name="adj1" fmla="val 62003"/>
              <a:gd name="adj2" fmla="val 46156"/>
            </a:avLst>
          </a:prstGeom>
          <a:solidFill>
            <a:srgbClr val="FF5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latin typeface="Comic Sans MS" pitchFamily="66" charset="0"/>
              </a:rPr>
              <a:t>  </a:t>
            </a:r>
            <a:r>
              <a:rPr lang="en-US" sz="200" b="1" i="1" dirty="0">
                <a:latin typeface="Comic Sans MS" pitchFamily="66" charset="0"/>
              </a:rPr>
              <a:t>      </a:t>
            </a:r>
            <a:r>
              <a:rPr lang="en-US" sz="2400" b="1" i="1" dirty="0">
                <a:latin typeface="Comic Sans MS" pitchFamily="66" charset="0"/>
              </a:rPr>
              <a:t>T</a:t>
            </a:r>
            <a:r>
              <a:rPr lang="en-US" sz="2000" b="1" i="1" dirty="0">
                <a:latin typeface="Comic Sans MS" pitchFamily="66" charset="0"/>
              </a:rPr>
              <a:t>HE </a:t>
            </a:r>
            <a:r>
              <a:rPr lang="en-US" sz="2400" b="1" i="1" dirty="0">
                <a:latin typeface="Comic Sans MS" pitchFamily="66" charset="0"/>
              </a:rPr>
              <a:t>D</a:t>
            </a:r>
            <a:r>
              <a:rPr lang="en-US" sz="2000" b="1" i="1" dirty="0">
                <a:latin typeface="Comic Sans MS" pitchFamily="66" charset="0"/>
              </a:rPr>
              <a:t>IVIDEND</a:t>
            </a:r>
          </a:p>
        </p:txBody>
      </p:sp>
      <p:pic>
        <p:nvPicPr>
          <p:cNvPr id="3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52" y="2676087"/>
            <a:ext cx="1582220" cy="20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eft Arrow 27"/>
          <p:cNvSpPr/>
          <p:nvPr/>
        </p:nvSpPr>
        <p:spPr>
          <a:xfrm>
            <a:off x="9490699" y="5094505"/>
            <a:ext cx="2404889" cy="1436309"/>
          </a:xfrm>
          <a:prstGeom prst="leftArrow">
            <a:avLst>
              <a:gd name="adj1" fmla="val 50000"/>
              <a:gd name="adj2" fmla="val 43339"/>
            </a:avLst>
          </a:prstGeom>
          <a:solidFill>
            <a:srgbClr val="FF5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Comic Sans MS" pitchFamily="66" charset="0"/>
              </a:rPr>
              <a:t>  </a:t>
            </a:r>
            <a:r>
              <a:rPr lang="en-US" sz="3500" b="1" i="1" dirty="0">
                <a:latin typeface="Comic Sans MS" pitchFamily="66" charset="0"/>
              </a:rPr>
              <a:t>C</a:t>
            </a:r>
            <a:r>
              <a:rPr lang="en-US" sz="3000" b="1" i="1" dirty="0">
                <a:latin typeface="Comic Sans MS" pitchFamily="66" charset="0"/>
              </a:rPr>
              <a:t>LICK!</a:t>
            </a:r>
          </a:p>
        </p:txBody>
      </p:sp>
    </p:spTree>
    <p:extLst>
      <p:ext uri="{BB962C8B-B14F-4D97-AF65-F5344CB8AC3E}">
        <p14:creationId xmlns:p14="http://schemas.microsoft.com/office/powerpoint/2010/main" val="520503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48025" y="3297731"/>
            <a:ext cx="12192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500" b="1" i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5942" y="2512901"/>
            <a:ext cx="7992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THANK YOU FOR YOUR INTEREST IN THIS PRODUCT SERIES.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748" y="510618"/>
            <a:ext cx="1147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Impac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7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0675" y="1468611"/>
            <a:ext cx="9010650" cy="344628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618" y="284725"/>
            <a:ext cx="10821799" cy="9558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ss, Environment, Nature, Green, Meadow, 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7315" b="9048"/>
          <a:stretch/>
        </p:blipFill>
        <p:spPr bwMode="auto">
          <a:xfrm>
            <a:off x="1590675" y="4009709"/>
            <a:ext cx="9010650" cy="9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-Shape 12"/>
          <p:cNvSpPr/>
          <p:nvPr/>
        </p:nvSpPr>
        <p:spPr>
          <a:xfrm rot="5400000">
            <a:off x="6626540" y="1533565"/>
            <a:ext cx="2375473" cy="3917732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45099" y="1421939"/>
            <a:ext cx="381605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90675" y="1468612"/>
            <a:ext cx="9010650" cy="344628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5715" y="375499"/>
            <a:ext cx="102793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HE </a:t>
            </a:r>
            <a:r>
              <a:rPr lang="en-US" sz="2400" b="1" i="1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ECOND </a:t>
            </a:r>
            <a:r>
              <a:rPr lang="en-US" sz="2400" b="1" i="1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TEP: 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</a:rPr>
              <a:t>THE DIVISOR ASKS HOW MANY TIMES IT WILL “FIT” INSIDE THE FIRST DIGIT OF THE DIVIDEND…</a:t>
            </a:r>
          </a:p>
          <a:p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" name="Picture 4" descr="Speech, Bubble, Ellipse, Shape, Arrow, Message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67" y="1712628"/>
            <a:ext cx="2307473" cy="14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001682" y="1878294"/>
            <a:ext cx="19578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en-US" sz="1700" b="1" i="1" dirty="0">
                <a:solidFill>
                  <a:schemeClr val="bg1"/>
                </a:solidFill>
                <a:latin typeface="Comic Sans MS" pitchFamily="66" charset="0"/>
              </a:rPr>
              <a:t>OW MANY TIMES WILL I FIT?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5247" y="2893170"/>
            <a:ext cx="2057896" cy="17647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GNORE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sz="1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 </a:t>
            </a:r>
            <a:r>
              <a:rPr lang="en-US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IGIT   </a:t>
            </a:r>
          </a:p>
          <a:p>
            <a:r>
              <a:rPr lang="en-US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F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 </a:t>
            </a:r>
            <a:r>
              <a:rPr lang="en-US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OW!</a:t>
            </a:r>
            <a:endParaRPr lang="en-US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618" y="5170907"/>
            <a:ext cx="4440046" cy="1292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5715" y="5386481"/>
            <a:ext cx="4314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OW MANY TIMES WILL THE DIVISOR “FIT”?</a:t>
            </a: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5332500" y="5199482"/>
            <a:ext cx="293519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A.) O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NE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</a:t>
            </a: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5345270" y="5926783"/>
            <a:ext cx="292242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B.) 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WO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IMES</a:t>
            </a: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8570633" y="5199482"/>
            <a:ext cx="292242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5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C.)</a:t>
            </a:r>
            <a:r>
              <a:rPr lang="en-US" sz="1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HREE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IMES</a:t>
            </a: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8570632" y="5930429"/>
            <a:ext cx="2922429" cy="5334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D.) F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OUR</a:t>
            </a:r>
            <a:r>
              <a:rPr lang="en-US" sz="15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IMES</a:t>
            </a:r>
          </a:p>
        </p:txBody>
      </p:sp>
      <p:pic>
        <p:nvPicPr>
          <p:cNvPr id="24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24" y="2676088"/>
            <a:ext cx="1536461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4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8064" y="836803"/>
            <a:ext cx="4457700" cy="5084953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6282574" y="2309322"/>
            <a:ext cx="1471195" cy="2314351"/>
          </a:xfrm>
          <a:prstGeom prst="corner">
            <a:avLst>
              <a:gd name="adj1" fmla="val 9642"/>
              <a:gd name="adj2" fmla="val 10118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5656" y="2266170"/>
            <a:ext cx="44827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en-US" sz="1000" b="1" dirty="0"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775" y="478172"/>
            <a:ext cx="3581400" cy="5922470"/>
          </a:xfrm>
          <a:prstGeom prst="rect">
            <a:avLst/>
          </a:prstGeom>
          <a:solidFill>
            <a:srgbClr val="CCEC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1037" y="676133"/>
            <a:ext cx="31146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HE </a:t>
            </a:r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HIRD </a:t>
            </a:r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000" b="1" i="1" dirty="0">
                <a:solidFill>
                  <a:srgbClr val="C00000"/>
                </a:solidFill>
                <a:latin typeface="Comic Sans MS" pitchFamily="66" charset="0"/>
              </a:rPr>
              <a:t>TEP: </a:t>
            </a:r>
            <a:endParaRPr lang="en-US" sz="24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ECORD THE NUMBER OF TIMES THAT THE DIVISOR “FITS” INSIDE THE </a:t>
            </a:r>
            <a:r>
              <a:rPr lang="en-US" sz="2200" b="1" i="1" dirty="0">
                <a:solidFill>
                  <a:srgbClr val="C00000"/>
                </a:solidFill>
                <a:latin typeface="Comic Sans MS" pitchFamily="66" charset="0"/>
              </a:rPr>
              <a:t>FIRST DIGIT 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OF THE  DIVIDEND DIRECTLY ABOVE THE </a:t>
            </a:r>
            <a:r>
              <a:rPr lang="en-US" sz="2200" b="1" i="1" dirty="0">
                <a:solidFill>
                  <a:srgbClr val="C00000"/>
                </a:solidFill>
                <a:latin typeface="Comic Sans MS" pitchFamily="66" charset="0"/>
              </a:rPr>
              <a:t>FIRST</a:t>
            </a:r>
            <a:r>
              <a:rPr lang="en-US" sz="2200" b="1" i="1" dirty="0">
                <a:solidFill>
                  <a:schemeClr val="bg1"/>
                </a:solidFill>
                <a:latin typeface="Comic Sans MS" pitchFamily="66" charset="0"/>
              </a:rPr>
              <a:t> DIGIT OF THE DIVIDEND.</a:t>
            </a:r>
          </a:p>
          <a:p>
            <a:endParaRPr lang="en-US" sz="2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600" b="1" i="1" dirty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200" b="1" i="1" dirty="0">
                <a:solidFill>
                  <a:srgbClr val="C00000"/>
                </a:solidFill>
                <a:latin typeface="Comic Sans MS" pitchFamily="66" charset="0"/>
              </a:rPr>
              <a:t>T IS HELPFUL TO STACK THE DIGITS IN NEAT AND TIDY COLUMNS.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8172" y="3076477"/>
            <a:ext cx="1001299" cy="10494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4086" y="1850301"/>
            <a:ext cx="102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6035656" y="1543354"/>
            <a:ext cx="982516" cy="1018395"/>
          </a:xfrm>
          <a:prstGeom prst="rect">
            <a:avLst/>
          </a:prstGeom>
          <a:solidFill>
            <a:schemeClr val="tx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" dirty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720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44816" y="478172"/>
            <a:ext cx="2709562" cy="1893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800" y="655076"/>
            <a:ext cx="256457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2100" b="1" i="1" dirty="0">
                <a:solidFill>
                  <a:schemeClr val="bg1"/>
                </a:solidFill>
                <a:latin typeface="Comic Sans MS" pitchFamily="66" charset="0"/>
              </a:rPr>
              <a:t>HAT NUMBER BELONGS IN THE “MYSTERY BOX”?</a:t>
            </a:r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9324929" y="2568959"/>
            <a:ext cx="1949335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0</a:t>
            </a:r>
          </a:p>
        </p:txBody>
      </p:sp>
      <p:sp>
        <p:nvSpPr>
          <p:cNvPr id="31" name="Rounded Rectangle 30">
            <a:hlinkClick r:id="rId2" action="ppaction://hlinksldjump"/>
          </p:cNvPr>
          <p:cNvSpPr/>
          <p:nvPr/>
        </p:nvSpPr>
        <p:spPr>
          <a:xfrm>
            <a:off x="9324929" y="3543299"/>
            <a:ext cx="1949335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B.) 1</a:t>
            </a:r>
          </a:p>
        </p:txBody>
      </p:sp>
      <p:sp>
        <p:nvSpPr>
          <p:cNvPr id="32" name="Rounded Rectangle 31">
            <a:hlinkClick r:id="rId3" action="ppaction://hlinksldjump"/>
          </p:cNvPr>
          <p:cNvSpPr/>
          <p:nvPr/>
        </p:nvSpPr>
        <p:spPr>
          <a:xfrm>
            <a:off x="9324929" y="4531688"/>
            <a:ext cx="1949335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C.) 2</a:t>
            </a:r>
          </a:p>
        </p:txBody>
      </p:sp>
      <p:sp>
        <p:nvSpPr>
          <p:cNvPr id="33" name="Rounded Rectangle 32">
            <a:hlinkClick r:id="rId2" action="ppaction://hlinksldjump"/>
          </p:cNvPr>
          <p:cNvSpPr/>
          <p:nvPr/>
        </p:nvSpPr>
        <p:spPr>
          <a:xfrm>
            <a:off x="9324929" y="5502658"/>
            <a:ext cx="1949335" cy="82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D.) 3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6440" y="4758442"/>
            <a:ext cx="430804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rgbClr val="C00000"/>
                </a:solidFill>
                <a:latin typeface="Comic Sans MS" pitchFamily="66" charset="0"/>
              </a:rPr>
              <a:t>W</a:t>
            </a:r>
            <a:r>
              <a:rPr lang="en-US" sz="1600" b="1" i="1" dirty="0">
                <a:solidFill>
                  <a:srgbClr val="C00000"/>
                </a:solidFill>
                <a:latin typeface="Comic Sans MS" pitchFamily="66" charset="0"/>
              </a:rPr>
              <a:t>E ALREADY KNOW THE ANSWER, SO THIS STEP SHOULDN’T TAKE LONG. </a:t>
            </a:r>
            <a:endParaRPr lang="en-US" sz="1600" dirty="0"/>
          </a:p>
        </p:txBody>
      </p:sp>
      <p:pic>
        <p:nvPicPr>
          <p:cNvPr id="19" name="Picture 4" descr="Counting, Math, Numbers, Numerals, Three, Funny,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89" y="2932216"/>
            <a:ext cx="936994" cy="12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56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4103</TotalTime>
  <Words>845</Words>
  <Application>Microsoft Office PowerPoint</Application>
  <PresentationFormat>Widescreen</PresentationFormat>
  <Paragraphs>233</Paragraphs>
  <Slides>31</Slides>
  <Notes>9</Notes>
  <HiddenSlides>0</HiddenSlides>
  <MMClips>18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Aharoni</vt:lpstr>
      <vt:lpstr>Arial</vt:lpstr>
      <vt:lpstr>Calibri</vt:lpstr>
      <vt:lpstr>Century Gothic</vt:lpstr>
      <vt:lpstr>Comic Sans MS</vt:lpstr>
      <vt:lpstr>Impact</vt:lpstr>
      <vt:lpstr>Mesh</vt:lpstr>
      <vt:lpstr>PowerPoint Presentation</vt:lpstr>
      <vt:lpstr>PowerPoint Presentation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</vt:vector>
  </TitlesOfParts>
  <Company>Crandall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CREW Topic: Compassion</dc:title>
  <dc:creator>Lightbody, Jacob</dc:creator>
  <cp:lastModifiedBy>Harrietha, Krista    (ASD-W)</cp:lastModifiedBy>
  <cp:revision>666</cp:revision>
  <dcterms:created xsi:type="dcterms:W3CDTF">2015-09-25T18:14:49Z</dcterms:created>
  <dcterms:modified xsi:type="dcterms:W3CDTF">2020-09-27T22:28:03Z</dcterms:modified>
</cp:coreProperties>
</file>